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95" r:id="rId2"/>
    <p:sldId id="320" r:id="rId3"/>
    <p:sldId id="300" r:id="rId4"/>
    <p:sldId id="306" r:id="rId5"/>
    <p:sldId id="317" r:id="rId6"/>
    <p:sldId id="307" r:id="rId7"/>
    <p:sldId id="309" r:id="rId8"/>
    <p:sldId id="319" r:id="rId9"/>
    <p:sldId id="261" r:id="rId10"/>
    <p:sldId id="315" r:id="rId11"/>
    <p:sldId id="314" r:id="rId12"/>
    <p:sldId id="316" r:id="rId13"/>
    <p:sldId id="302" r:id="rId14"/>
    <p:sldId id="32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D200"/>
    <a:srgbClr val="5C4600"/>
    <a:srgbClr val="4C3A00"/>
    <a:srgbClr val="672F09"/>
    <a:srgbClr val="582808"/>
    <a:srgbClr val="EA6E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250" autoAdjust="0"/>
  </p:normalViewPr>
  <p:slideViewPr>
    <p:cSldViewPr snapToGrid="0">
      <p:cViewPr varScale="1">
        <p:scale>
          <a:sx n="75" d="100"/>
          <a:sy n="75" d="100"/>
        </p:scale>
        <p:origin x="22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3.png>
</file>

<file path=ppt/media/image4.png>
</file>

<file path=ppt/media/image5.sv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C854AE-8088-4120-A62C-6B9BDF693374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1E75C-DEAB-4630-8338-FB6BD8B91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5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08903FB7ACA1C2FB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eo1K3hjS3usILfyvQlvUBokXkHPSve6S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edx.org/course/introduction-to-r-for-data-science-2" TargetMode="External"/><Relationship Id="rId5" Type="http://schemas.openxmlformats.org/officeDocument/2006/relationships/hyperlink" Target="https://www.edx.org/course/data-science-r-basics" TargetMode="External"/><Relationship Id="rId4" Type="http://schemas.openxmlformats.org/officeDocument/2006/relationships/hyperlink" Target="https://www.youtube.com/watch?v=-31TLJt1ZPw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yD1XCIRA3gQmN73dHwQWr4R08ABZFMtZ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edx.org/course/analyzing-and-visualizing-data-with-power-bi-2" TargetMode="External"/><Relationship Id="rId4" Type="http://schemas.openxmlformats.org/officeDocument/2006/relationships/hyperlink" Target="https://www.youtube.com/playlist?list=PL6_D9USWkG1C4raCOTlTf_oq4XnNNNtm9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eo1K3hjS3uuASpe-1LjfG5f14Bnozjwy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eo1K3hjS3uu4Lr8_kro2AqaO6CFYgKOl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https://www.khanacademy.org/computing/computer-programming/sql</a:t>
            </a:r>
          </a:p>
          <a:p>
            <a:pPr algn="l"/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  <a:hlinkClick r:id="rId3"/>
              </a:rPr>
              <a:t>https://www.youtube.com/playlist?list=PL08903FB7ACA1C2FB</a:t>
            </a: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(First 12)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1E75C-DEAB-4630-8338-FB6BD8B915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394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1E75C-DEAB-4630-8338-FB6BD8B915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08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Python:  </a:t>
            </a:r>
            <a:r>
              <a:rPr lang="en-US" sz="1200" dirty="0">
                <a:hlinkClick r:id="rId3"/>
              </a:rPr>
              <a:t>https://www.youtube.com/playlist?list=PLeo1K3hjS3usILfyvQlvUBokXkHPSve6S</a:t>
            </a:r>
            <a:endParaRPr lang="en-US" sz="1200" dirty="0"/>
          </a:p>
          <a:p>
            <a:pPr algn="l"/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SAS:  </a:t>
            </a:r>
            <a:r>
              <a:rPr lang="en-US" sz="12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https://www.youtube.com/watch?v=-31TLJt1ZPw</a:t>
            </a:r>
            <a:endParaRPr lang="en-US" sz="1200" dirty="0">
              <a:solidFill>
                <a:schemeClr val="bg1"/>
              </a:solidFill>
            </a:endParaRP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R: </a:t>
            </a:r>
            <a:r>
              <a:rPr lang="en-US" sz="1200" dirty="0">
                <a:hlinkClick r:id="rId5"/>
              </a:rPr>
              <a:t>https://www.edx.org/course/data-science-r-basics</a:t>
            </a:r>
            <a:endParaRPr lang="en-US" sz="1200" dirty="0"/>
          </a:p>
          <a:p>
            <a:pPr algn="l"/>
            <a:r>
              <a:rPr lang="en-US" sz="1200" dirty="0">
                <a:hlinkClick r:id="rId6"/>
              </a:rPr>
              <a:t>https://www.edx.org/course/introduction-to-r-for-data-science-2</a:t>
            </a:r>
            <a:endParaRPr lang="en-US" sz="12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algn="l"/>
            <a:endParaRPr lang="en-US" sz="12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1E75C-DEAB-4630-8338-FB6BD8B915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629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>
                <a:hlinkClick r:id="rId3"/>
              </a:rPr>
              <a:t>https://www.youtube.com/playlist?list=PLyD1XCIRA3gQmN73dHwQWr4R08ABZFMtZ</a:t>
            </a:r>
            <a:endParaRPr lang="en-US" sz="1200" dirty="0"/>
          </a:p>
          <a:p>
            <a:pPr algn="l"/>
            <a:r>
              <a:rPr lang="en-US" sz="1200" dirty="0">
                <a:hlinkClick r:id="rId4"/>
              </a:rPr>
              <a:t>https://www.youtube.com/playlist?list=PL6_D9USWkG1C4raCOTlTf_oq4XnNNNtm9</a:t>
            </a:r>
            <a:endParaRPr lang="en-US" sz="1200" dirty="0"/>
          </a:p>
          <a:p>
            <a:pPr algn="l"/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hlinkClick r:id="rId5"/>
              </a:rPr>
              <a:t>https://www.edx.org/course/analyzing-and-visualizing-data-with-power-bi-2</a:t>
            </a:r>
            <a:endParaRPr lang="en-US" sz="12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algn="l"/>
            <a:endParaRPr lang="en-US" sz="1200" dirty="0"/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1E75C-DEAB-4630-8338-FB6BD8B915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074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https://www.edx.org/course/analytics-storytelling-for-impact-2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1E75C-DEAB-4630-8338-FB6BD8B915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32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https://www.youtube.com/playlist?list=PLeo1K3hjS3uuASpe-1LjfG5f14Bnozjwy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1E75C-DEAB-4630-8338-FB6BD8B915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29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https://www.youtube.com/playlist?list=PLeo1K3hjS3uu4Lr8_kro2AqaO6CFYgKOl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1E75C-DEAB-4630-8338-FB6BD8B915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34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https://www.edx.org/course/analytics-storytelling-for-impact-2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1E75C-DEAB-4630-8338-FB6BD8B915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6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477EE-AA21-4CAE-9581-F957C4FB3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E626C-4BF7-4814-A87A-4AD7ABD536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9232F-1C2C-4BF4-8BD0-EBBA9B2E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3E295-2511-47A1-9EBC-A415F30FD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773FF-1FE6-4728-A065-D77755E8C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579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6A113-EB99-4E91-B70B-0CB8F954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EBEF4A-EA1A-4453-98E1-6F285E6D10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46984-F8E4-4AB4-973E-829ABF2E6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75281-F4A2-481C-A73F-1D978D46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691AC-3282-4EB0-A0F2-D5C2F035F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02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A57E10-1E5E-404D-8C4F-9082749A9F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FAEBCA-9F2E-4A76-9CC2-6963E9AD8B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17EE3-ED13-4959-8D49-32839085D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6ABA0-41DA-431E-8F29-CA2F5183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05912-95C4-4EF8-BD16-C4578B3D2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224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08EC-0E16-4393-BF44-938AA1EF6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88256-F153-485F-98FD-FDA1B1F1A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0C88-63D6-4512-B61F-7920E8804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E7390-E30F-4061-8635-63255D59A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03B36F-A909-4E06-9BFA-BD0B0B63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54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83889-E413-45D4-A579-FD0290595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BB2BB0-4B40-4833-B756-CD27E4B69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FC75E-6677-43C7-AF4B-14999B5F4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5D083-4574-47BB-8CA7-6366F1333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A09E5-8729-4110-878A-FAFC5E84C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27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9E3A6-4AF7-4E87-9C3A-4CA8A1699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04249-9275-4242-8DC0-89706DD72F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261F5-0E49-4F6B-B5BC-82CDC7DD54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AB1F1B-9C51-435B-B694-56C0FD97B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D5C0D0-9696-417A-A144-E3A0D76C2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847D2-6AAB-42C9-9ED5-D3ACE4B8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38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1C794-72B8-4715-BADE-02E700103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24DAE-D38A-4419-8965-5BE5CD464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1B85C-2C88-41AE-A03F-2011491A9B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61B309-97F0-4C01-95B3-495BBC23CD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76B0F9-AA15-4740-8138-931618AAE3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596D86-F979-40F7-A1D1-B71E0076D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6EFBBE-E485-4E3F-ADAD-B3B512011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03EFBB-19D1-491F-B67B-C0AB881D1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5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608DD-2928-4C21-BAA4-F0D3CA47D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E2AFC2-A9AA-4E3C-847C-B6A099C44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CB6894-5E78-4A7A-9C04-3554D0D72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7A5C8A-B61B-4AA3-B39B-0CF38FE77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44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8B0FFF-8C7F-479E-B051-1FA716AD7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A833DD-DFF9-4219-A860-A4B3D0D13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37F578-F631-4AE1-9C23-EC79DFAB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345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C38E5-A199-4438-AB1D-ADED71072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B6EDE-B2C1-4AC5-8CAB-F9BE31732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EA9B86-2611-4E2F-924B-9A87B59C3A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31C868-C9D5-497E-9E8A-624EDC3EB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CFA332-4F7E-45B3-85B1-1258BAEA7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CBF52B-A677-43C1-B7C4-8E8215AA1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27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D02D0-478C-45A1-BF48-5D3222F9E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743543-E319-4C68-A81E-B920E7B54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B2403-16D9-4AED-A78D-F909DFE4C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FAAAC-5A20-48BC-BDBF-949BC3970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9AC15B-621F-4DB2-BE07-554A9D70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790FBD-B24C-4CD9-AD42-18B539F47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273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3AD04A-74EF-471E-8D11-65E6E8198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09F9A-7B73-4087-A61F-78BAF6CA0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BDD82-CAF8-4200-AA5E-F7642871E2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CFEF6-AA75-4664-86D1-08C0E3378A72}" type="datetimeFigureOut">
              <a:rPr lang="en-US" smtClean="0"/>
              <a:t>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E793B-F847-46EC-8BCC-123918991F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B116A-FEC9-460D-9E6E-1EDAE6FDDB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55010-8AC8-4198-B0F0-03BC5F65A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75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png"/><Relationship Id="rId7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hyperlink" Target="http://www.mikefal.net/2016/05/11/azure-sql-databases-and-powershell-database-restores/" TargetMode="External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ikefal.net/2016/05/11/azure-sql-databases-and-powershell-database-restore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1C5E424-7169-4651-9CC0-7E4E399BF4FD}"/>
              </a:ext>
            </a:extLst>
          </p:cNvPr>
          <p:cNvSpPr/>
          <p:nvPr/>
        </p:nvSpPr>
        <p:spPr>
          <a:xfrm>
            <a:off x="275573" y="2240533"/>
            <a:ext cx="3257104" cy="1994162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ontserrat Medium" panose="00000600000000000000" pitchFamily="2" charset="0"/>
              </a:rPr>
              <a:t>Data Analyst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B0B6E2-4A32-4BFA-991D-82A6E38C1683}"/>
              </a:ext>
            </a:extLst>
          </p:cNvPr>
          <p:cNvSpPr/>
          <p:nvPr/>
        </p:nvSpPr>
        <p:spPr>
          <a:xfrm>
            <a:off x="8659323" y="2240533"/>
            <a:ext cx="3257104" cy="199416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Montserrat Medium" panose="00000600000000000000" pitchFamily="2" charset="0"/>
              </a:rPr>
              <a:t>Data Scientist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BC32179-0EAA-441C-8BA4-9BD40A841568}"/>
              </a:ext>
            </a:extLst>
          </p:cNvPr>
          <p:cNvSpPr/>
          <p:nvPr/>
        </p:nvSpPr>
        <p:spPr>
          <a:xfrm>
            <a:off x="4306232" y="648586"/>
            <a:ext cx="3579536" cy="5178056"/>
          </a:xfrm>
          <a:prstGeom prst="round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Montserrat Medium" panose="00000600000000000000" pitchFamily="2" charset="0"/>
              </a:rPr>
              <a:t>Statistics</a:t>
            </a:r>
          </a:p>
          <a:p>
            <a:pPr algn="ctr"/>
            <a:endParaRPr lang="en-US" sz="2400" dirty="0">
              <a:solidFill>
                <a:schemeClr val="accent4">
                  <a:lumMod val="40000"/>
                  <a:lumOff val="60000"/>
                </a:schemeClr>
              </a:solidFill>
              <a:latin typeface="Montserrat Medium" panose="00000600000000000000" pitchFamily="2" charset="0"/>
            </a:endParaRPr>
          </a:p>
          <a:p>
            <a:pPr algn="ctr"/>
            <a:r>
              <a:rPr lang="en-US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Montserrat Medium" panose="00000600000000000000" pitchFamily="2" charset="0"/>
              </a:rPr>
              <a:t>Strong programming skills</a:t>
            </a:r>
          </a:p>
          <a:p>
            <a:pPr algn="ctr"/>
            <a:endParaRPr lang="en-US" sz="2400" dirty="0">
              <a:solidFill>
                <a:schemeClr val="accent4">
                  <a:lumMod val="40000"/>
                  <a:lumOff val="60000"/>
                </a:schemeClr>
              </a:solidFill>
              <a:latin typeface="Montserrat Medium" panose="00000600000000000000" pitchFamily="2" charset="0"/>
            </a:endParaRPr>
          </a:p>
          <a:p>
            <a:pPr algn="ctr"/>
            <a:r>
              <a:rPr lang="en-US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Montserrat Medium" panose="00000600000000000000" pitchFamily="2" charset="0"/>
              </a:rPr>
              <a:t>Machine Learning</a:t>
            </a:r>
          </a:p>
          <a:p>
            <a:pPr algn="ctr"/>
            <a:endParaRPr lang="en-US" sz="2400" dirty="0">
              <a:solidFill>
                <a:schemeClr val="accent4">
                  <a:lumMod val="40000"/>
                  <a:lumOff val="60000"/>
                </a:schemeClr>
              </a:solidFill>
              <a:latin typeface="Montserrat Medium" panose="00000600000000000000" pitchFamily="2" charset="0"/>
            </a:endParaRPr>
          </a:p>
          <a:p>
            <a:pPr algn="ctr"/>
            <a:r>
              <a:rPr lang="en-US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Montserrat Medium" panose="00000600000000000000" pitchFamily="2" charset="0"/>
              </a:rPr>
              <a:t>Deep Learning</a:t>
            </a:r>
          </a:p>
          <a:p>
            <a:pPr algn="ctr"/>
            <a:endParaRPr lang="en-US" sz="2400" dirty="0">
              <a:solidFill>
                <a:schemeClr val="accent4">
                  <a:lumMod val="40000"/>
                  <a:lumOff val="60000"/>
                </a:schemeClr>
              </a:solidFill>
              <a:latin typeface="Montserrat Medium" panose="00000600000000000000" pitchFamily="2" charset="0"/>
            </a:endParaRPr>
          </a:p>
          <a:p>
            <a:pPr algn="ctr"/>
            <a:r>
              <a:rPr lang="en-US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Montserrat Medium" panose="00000600000000000000" pitchFamily="2" charset="0"/>
              </a:rPr>
              <a:t>Predictive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1FFD61-859F-4C56-A327-AB66C9553144}"/>
              </a:ext>
            </a:extLst>
          </p:cNvPr>
          <p:cNvSpPr txBox="1"/>
          <p:nvPr/>
        </p:nvSpPr>
        <p:spPr>
          <a:xfrm>
            <a:off x="3728069" y="2775949"/>
            <a:ext cx="3827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4"/>
                </a:solidFill>
                <a:latin typeface="Montserrat Medium" panose="00000600000000000000" pitchFamily="2" charset="0"/>
                <a:ea typeface="Cambria" panose="02040503050406030204" pitchFamily="18" charset="0"/>
              </a:rPr>
              <a:t>+</a:t>
            </a:r>
            <a:endParaRPr lang="en-US" sz="5400" dirty="0">
              <a:solidFill>
                <a:schemeClr val="bg1"/>
              </a:solidFill>
              <a:latin typeface="Montserrat Medium" panose="00000600000000000000" pitchFamily="2" charset="0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99E252-CBF9-4D4E-A732-5FB99EDB8BB1}"/>
              </a:ext>
            </a:extLst>
          </p:cNvPr>
          <p:cNvSpPr txBox="1"/>
          <p:nvPr/>
        </p:nvSpPr>
        <p:spPr>
          <a:xfrm>
            <a:off x="8082492" y="2775949"/>
            <a:ext cx="3827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4"/>
                </a:solidFill>
                <a:latin typeface="Montserrat Medium" panose="00000600000000000000" pitchFamily="2" charset="0"/>
                <a:ea typeface="Cambria" panose="02040503050406030204" pitchFamily="18" charset="0"/>
              </a:rPr>
              <a:t>=</a:t>
            </a:r>
            <a:endParaRPr lang="en-US" sz="5400" dirty="0">
              <a:solidFill>
                <a:schemeClr val="bg1"/>
              </a:solidFill>
              <a:latin typeface="Montserrat Medium" panose="00000600000000000000" pitchFamily="2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439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2A45C96-1CFA-49CC-BF4D-171B702F53F9}"/>
              </a:ext>
            </a:extLst>
          </p:cNvPr>
          <p:cNvSpPr/>
          <p:nvPr/>
        </p:nvSpPr>
        <p:spPr>
          <a:xfrm>
            <a:off x="373929" y="239133"/>
            <a:ext cx="11444141" cy="637973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64E21E-A6F1-4A2C-A187-57C03029FC00}"/>
              </a:ext>
            </a:extLst>
          </p:cNvPr>
          <p:cNvSpPr txBox="1"/>
          <p:nvPr/>
        </p:nvSpPr>
        <p:spPr>
          <a:xfrm>
            <a:off x="1236085" y="2372790"/>
            <a:ext cx="97198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Series and </a:t>
            </a: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dataframe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 basics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Create </a:t>
            </a: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dataframe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 from csv/excel/json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Handle missing data, </a:t>
            </a: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fillna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dropna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indent="-742950">
              <a:buAutoNum type="arabicPeriod"/>
            </a:pP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groupby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merge, </a:t>
            </a: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concat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dataframes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indent="-742950">
              <a:buAutoNum type="arabicPeriod"/>
            </a:pP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9954F8-DF8E-4777-A7D0-A98F57200A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6873" y="713260"/>
            <a:ext cx="1679943" cy="1357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C28BFD-124C-48F7-AAEF-624E7FF9DC13}"/>
              </a:ext>
            </a:extLst>
          </p:cNvPr>
          <p:cNvSpPr txBox="1"/>
          <p:nvPr/>
        </p:nvSpPr>
        <p:spPr>
          <a:xfrm>
            <a:off x="333591" y="1098374"/>
            <a:ext cx="7600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 Cleaning and Exploration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1344422-E32C-4071-B2A6-05E0FAA1A9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24619" y="1098374"/>
            <a:ext cx="1962482" cy="77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574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70C25E-F828-4745-9154-370529669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877653"/>
            <a:ext cx="6096001" cy="38050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276F9B-F284-4741-BB77-2DFD4FD2C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0738" y="1877653"/>
            <a:ext cx="5461262" cy="3805064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1AF9C46C-96E6-45D8-8E8F-4E0ABD8C69F6}"/>
              </a:ext>
            </a:extLst>
          </p:cNvPr>
          <p:cNvSpPr/>
          <p:nvPr/>
        </p:nvSpPr>
        <p:spPr>
          <a:xfrm>
            <a:off x="6196552" y="3714160"/>
            <a:ext cx="433633" cy="233313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B174E7-DE41-4C6C-BAD6-B375903B1315}"/>
              </a:ext>
            </a:extLst>
          </p:cNvPr>
          <p:cNvSpPr txBox="1"/>
          <p:nvPr/>
        </p:nvSpPr>
        <p:spPr>
          <a:xfrm>
            <a:off x="0" y="143443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rgbClr val="FFC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 is clean now, Yay!!!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4D752B-4C5B-40D8-A494-F1A04BE918F9}"/>
              </a:ext>
            </a:extLst>
          </p:cNvPr>
          <p:cNvSpPr/>
          <p:nvPr/>
        </p:nvSpPr>
        <p:spPr>
          <a:xfrm>
            <a:off x="100552" y="6179907"/>
            <a:ext cx="12191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Reference: quora.com</a:t>
            </a:r>
          </a:p>
        </p:txBody>
      </p:sp>
    </p:spTree>
    <p:extLst>
      <p:ext uri="{BB962C8B-B14F-4D97-AF65-F5344CB8AC3E}">
        <p14:creationId xmlns:p14="http://schemas.microsoft.com/office/powerpoint/2010/main" val="1669037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2A45C96-1CFA-49CC-BF4D-171B702F53F9}"/>
              </a:ext>
            </a:extLst>
          </p:cNvPr>
          <p:cNvSpPr/>
          <p:nvPr/>
        </p:nvSpPr>
        <p:spPr>
          <a:xfrm>
            <a:off x="373928" y="239133"/>
            <a:ext cx="11444141" cy="637973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12" descr="Image result for jupyter notebook transparent logo">
            <a:extLst>
              <a:ext uri="{FF2B5EF4-FFF2-40B4-BE49-F238E27FC236}">
                <a16:creationId xmlns:a16="http://schemas.microsoft.com/office/drawing/2014/main" id="{39F8DAFB-4E50-4824-BFD8-534CC25EE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6456" y="1613163"/>
            <a:ext cx="2083876" cy="2414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pycharm transparent logo">
            <a:extLst>
              <a:ext uri="{FF2B5EF4-FFF2-40B4-BE49-F238E27FC236}">
                <a16:creationId xmlns:a16="http://schemas.microsoft.com/office/drawing/2014/main" id="{62007E82-DE5E-4DCC-8A46-8620F6A7B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333" y="1556209"/>
            <a:ext cx="2582158" cy="258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vscode transparent logo">
            <a:extLst>
              <a:ext uri="{FF2B5EF4-FFF2-40B4-BE49-F238E27FC236}">
                <a16:creationId xmlns:a16="http://schemas.microsoft.com/office/drawing/2014/main" id="{6D4239A9-1642-43D5-95E6-1445205D0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1284" y="1799931"/>
            <a:ext cx="4189428" cy="2094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2B3270-F31F-4271-8D7B-882398C95A1D}"/>
              </a:ext>
            </a:extLst>
          </p:cNvPr>
          <p:cNvSpPr txBox="1"/>
          <p:nvPr/>
        </p:nvSpPr>
        <p:spPr>
          <a:xfrm>
            <a:off x="373928" y="4948070"/>
            <a:ext cx="114441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2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IDE: Integrated Development Environment</a:t>
            </a:r>
          </a:p>
        </p:txBody>
      </p:sp>
    </p:spTree>
    <p:extLst>
      <p:ext uri="{BB962C8B-B14F-4D97-AF65-F5344CB8AC3E}">
        <p14:creationId xmlns:p14="http://schemas.microsoft.com/office/powerpoint/2010/main" val="1008745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2A45C96-1CFA-49CC-BF4D-171B702F53F9}"/>
              </a:ext>
            </a:extLst>
          </p:cNvPr>
          <p:cNvSpPr/>
          <p:nvPr/>
        </p:nvSpPr>
        <p:spPr>
          <a:xfrm>
            <a:off x="373929" y="113868"/>
            <a:ext cx="11444141" cy="637973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64E21E-A6F1-4A2C-A187-57C03029FC00}"/>
              </a:ext>
            </a:extLst>
          </p:cNvPr>
          <p:cNvSpPr txBox="1"/>
          <p:nvPr/>
        </p:nvSpPr>
        <p:spPr>
          <a:xfrm>
            <a:off x="1236085" y="2825706"/>
            <a:ext cx="97198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Line chart, bar chart, pie chart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Histograms	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Axes labels, legend, grid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Scatter plot</a:t>
            </a:r>
          </a:p>
        </p:txBody>
      </p:sp>
      <p:sp>
        <p:nvSpPr>
          <p:cNvPr id="5" name="AutoShape 4" descr="Image result for matplotlib transparent logo&quot;">
            <a:extLst>
              <a:ext uri="{FF2B5EF4-FFF2-40B4-BE49-F238E27FC236}">
                <a16:creationId xmlns:a16="http://schemas.microsoft.com/office/drawing/2014/main" id="{3039D4D9-C456-459A-B694-81994BD7703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60" name="Picture 12" descr="Image result for seaborn logo">
            <a:extLst>
              <a:ext uri="{FF2B5EF4-FFF2-40B4-BE49-F238E27FC236}">
                <a16:creationId xmlns:a16="http://schemas.microsoft.com/office/drawing/2014/main" id="{E693A858-1CB8-4D6F-8EF4-29611B609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069" y="955770"/>
            <a:ext cx="1266936" cy="1266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10C66523-C128-4A30-9B1D-98B1579A0C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51979" y="1048617"/>
            <a:ext cx="4892040" cy="117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415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00FE77-B057-4F80-A9F9-B309D7EA9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3A7348-571F-4EB8-A08D-91A2A73820DE}"/>
              </a:ext>
            </a:extLst>
          </p:cNvPr>
          <p:cNvSpPr txBox="1"/>
          <p:nvPr/>
        </p:nvSpPr>
        <p:spPr>
          <a:xfrm>
            <a:off x="426720" y="305068"/>
            <a:ext cx="5161280" cy="6247864"/>
          </a:xfrm>
          <a:prstGeom prst="rect">
            <a:avLst/>
          </a:prstGeom>
          <a:solidFill>
            <a:schemeClr val="tx1">
              <a:alpha val="67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Montserrat Medium" panose="00000600000000000000" pitchFamily="2" charset="0"/>
              </a:rPr>
              <a:t>Learn Data Analyst Skills For Free</a:t>
            </a:r>
          </a:p>
        </p:txBody>
      </p:sp>
    </p:spTree>
    <p:extLst>
      <p:ext uri="{BB962C8B-B14F-4D97-AF65-F5344CB8AC3E}">
        <p14:creationId xmlns:p14="http://schemas.microsoft.com/office/powerpoint/2010/main" val="3072010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Image result for excel transparent logo">
            <a:extLst>
              <a:ext uri="{FF2B5EF4-FFF2-40B4-BE49-F238E27FC236}">
                <a16:creationId xmlns:a16="http://schemas.microsoft.com/office/drawing/2014/main" id="{1BEA6193-4001-43DD-83E0-2A28185908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661" y="1354357"/>
            <a:ext cx="1303954" cy="1280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E22392-A825-44CA-9F2F-F3A633FAE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374866" y="1385125"/>
            <a:ext cx="1220259" cy="128024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BBD1A73E-37EF-4BB2-A600-F395E6FF7724}"/>
              </a:ext>
            </a:extLst>
          </p:cNvPr>
          <p:cNvGrpSpPr/>
          <p:nvPr/>
        </p:nvGrpSpPr>
        <p:grpSpPr>
          <a:xfrm>
            <a:off x="8172502" y="861609"/>
            <a:ext cx="2319552" cy="2327276"/>
            <a:chOff x="2987040" y="3429000"/>
            <a:chExt cx="2319552" cy="232727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EB1DBCE-3E11-47A4-A936-899EC792B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3838" y="4614387"/>
              <a:ext cx="712207" cy="804862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BC78848D-29BF-4B4D-95C0-75050E8DE7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202989" y="4700186"/>
              <a:ext cx="820438" cy="719063"/>
            </a:xfrm>
            <a:prstGeom prst="rect">
              <a:avLst/>
            </a:prstGeom>
          </p:spPr>
        </p:pic>
        <p:pic>
          <p:nvPicPr>
            <p:cNvPr id="9" name="Picture 4" descr="Image result for sas logo">
              <a:extLst>
                <a:ext uri="{FF2B5EF4-FFF2-40B4-BE49-F238E27FC236}">
                  <a16:creationId xmlns:a16="http://schemas.microsoft.com/office/drawing/2014/main" id="{4EAEF9F4-19F6-4ED7-9FCD-BBF8ED3E09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35362" y="3594405"/>
              <a:ext cx="1335254" cy="7010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A115BE09-35EB-48E4-95E4-B90BC8CEB71E}"/>
                </a:ext>
              </a:extLst>
            </p:cNvPr>
            <p:cNvSpPr/>
            <p:nvPr/>
          </p:nvSpPr>
          <p:spPr>
            <a:xfrm>
              <a:off x="2987040" y="3429000"/>
              <a:ext cx="2319552" cy="2327276"/>
            </a:xfrm>
            <a:prstGeom prst="round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181AFFF-A947-4EFF-8208-3C3C38261440}"/>
              </a:ext>
            </a:extLst>
          </p:cNvPr>
          <p:cNvGrpSpPr/>
          <p:nvPr/>
        </p:nvGrpSpPr>
        <p:grpSpPr>
          <a:xfrm>
            <a:off x="1274131" y="3792642"/>
            <a:ext cx="4504716" cy="1960880"/>
            <a:chOff x="6096000" y="3515360"/>
            <a:chExt cx="4504716" cy="1960880"/>
          </a:xfrm>
        </p:grpSpPr>
        <p:pic>
          <p:nvPicPr>
            <p:cNvPr id="13" name="Picture 4" descr="Image result for power BI logo&quot;">
              <a:extLst>
                <a:ext uri="{FF2B5EF4-FFF2-40B4-BE49-F238E27FC236}">
                  <a16:creationId xmlns:a16="http://schemas.microsoft.com/office/drawing/2014/main" id="{851B515E-0269-43EC-B60B-C704A68B3F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92801" y="3782482"/>
              <a:ext cx="1477995" cy="9237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Image result for qlik transparent logo">
              <a:extLst>
                <a:ext uri="{FF2B5EF4-FFF2-40B4-BE49-F238E27FC236}">
                  <a16:creationId xmlns:a16="http://schemas.microsoft.com/office/drawing/2014/main" id="{49C05E54-47F0-4B05-B6A0-D44DBBE693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1427" y="4836283"/>
              <a:ext cx="1423969" cy="441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6" name="Picture 10" descr="Image result for tableau transparent logo">
              <a:extLst>
                <a:ext uri="{FF2B5EF4-FFF2-40B4-BE49-F238E27FC236}">
                  <a16:creationId xmlns:a16="http://schemas.microsoft.com/office/drawing/2014/main" id="{477B072E-A474-4EBB-B05E-A457427544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09402" y="3843728"/>
              <a:ext cx="2276035" cy="5828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861E22A-296D-46B0-9895-2621C807EED1}"/>
                </a:ext>
              </a:extLst>
            </p:cNvPr>
            <p:cNvSpPr/>
            <p:nvPr/>
          </p:nvSpPr>
          <p:spPr>
            <a:xfrm>
              <a:off x="6096000" y="3515360"/>
              <a:ext cx="4504716" cy="1960880"/>
            </a:xfrm>
            <a:prstGeom prst="round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BD5C57C9-4A9B-4D04-931A-11FCAC00B7CC}"/>
              </a:ext>
            </a:extLst>
          </p:cNvPr>
          <p:cNvSpPr/>
          <p:nvPr/>
        </p:nvSpPr>
        <p:spPr>
          <a:xfrm>
            <a:off x="6703921" y="3792642"/>
            <a:ext cx="4504716" cy="1960880"/>
          </a:xfrm>
          <a:prstGeom prst="roundRect">
            <a:avLst/>
          </a:prstGeom>
          <a:noFill/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ontserrat Medium" panose="00000600000000000000" pitchFamily="2" charset="0"/>
              </a:rPr>
              <a:t>Communication</a:t>
            </a:r>
          </a:p>
          <a:p>
            <a:pPr algn="ctr"/>
            <a:r>
              <a:rPr lang="en-US" sz="3600" dirty="0">
                <a:latin typeface="Montserrat Medium" panose="00000600000000000000" pitchFamily="2" charset="0"/>
              </a:rPr>
              <a:t>Store Telling </a:t>
            </a:r>
          </a:p>
        </p:txBody>
      </p:sp>
    </p:spTree>
    <p:extLst>
      <p:ext uri="{BB962C8B-B14F-4D97-AF65-F5344CB8AC3E}">
        <p14:creationId xmlns:p14="http://schemas.microsoft.com/office/powerpoint/2010/main" val="133506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2A45C96-1CFA-49CC-BF4D-171B702F53F9}"/>
              </a:ext>
            </a:extLst>
          </p:cNvPr>
          <p:cNvSpPr/>
          <p:nvPr/>
        </p:nvSpPr>
        <p:spPr>
          <a:xfrm>
            <a:off x="373929" y="201426"/>
            <a:ext cx="11444141" cy="637973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64E21E-A6F1-4A2C-A187-57C03029FC00}"/>
              </a:ext>
            </a:extLst>
          </p:cNvPr>
          <p:cNvSpPr txBox="1"/>
          <p:nvPr/>
        </p:nvSpPr>
        <p:spPr>
          <a:xfrm>
            <a:off x="1236085" y="1749625"/>
            <a:ext cx="97198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Data filters, functions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Formulas	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Charts and plots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Pivot table, transpose</a:t>
            </a:r>
          </a:p>
          <a:p>
            <a:pPr marL="742950" indent="-742950">
              <a:buAutoNum type="arabicPeriod"/>
            </a:pP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Vlookup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VBA macros</a:t>
            </a:r>
          </a:p>
          <a:p>
            <a:pPr marL="742950" indent="-742950">
              <a:buAutoNum type="arabicPeriod"/>
            </a:pP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52" name="Picture 4" descr="Image result for excel transparent logo">
            <a:extLst>
              <a:ext uri="{FF2B5EF4-FFF2-40B4-BE49-F238E27FC236}">
                <a16:creationId xmlns:a16="http://schemas.microsoft.com/office/drawing/2014/main" id="{D5B72A8B-4A14-4CED-A683-0648F6B09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6086" y="568991"/>
            <a:ext cx="1540604" cy="1512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0A95345E-FFC7-4D13-8DE3-891F59602ABC}"/>
              </a:ext>
            </a:extLst>
          </p:cNvPr>
          <p:cNvSpPr txBox="1"/>
          <p:nvPr/>
        </p:nvSpPr>
        <p:spPr>
          <a:xfrm>
            <a:off x="1341351" y="5334902"/>
            <a:ext cx="97198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Allows you to do quick data analysis without having to write code</a:t>
            </a:r>
          </a:p>
        </p:txBody>
      </p:sp>
    </p:spTree>
    <p:extLst>
      <p:ext uri="{BB962C8B-B14F-4D97-AF65-F5344CB8AC3E}">
        <p14:creationId xmlns:p14="http://schemas.microsoft.com/office/powerpoint/2010/main" val="1217495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2A45C96-1CFA-49CC-BF4D-171B702F53F9}"/>
              </a:ext>
            </a:extLst>
          </p:cNvPr>
          <p:cNvSpPr/>
          <p:nvPr/>
        </p:nvSpPr>
        <p:spPr>
          <a:xfrm>
            <a:off x="364467" y="239133"/>
            <a:ext cx="11444141" cy="637973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64E21E-A6F1-4A2C-A187-57C03029FC00}"/>
              </a:ext>
            </a:extLst>
          </p:cNvPr>
          <p:cNvSpPr txBox="1"/>
          <p:nvPr/>
        </p:nvSpPr>
        <p:spPr>
          <a:xfrm>
            <a:off x="1226623" y="2333685"/>
            <a:ext cx="97198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Basics of relational database and structured query language (SQL)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Query and update data: select, where, insert, update clause</a:t>
            </a:r>
          </a:p>
          <a:p>
            <a:pPr marL="742950" indent="-742950">
              <a:buAutoNum type="arabicPeriod"/>
            </a:pP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Groupby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sz="3600" dirty="0" err="1">
                <a:latin typeface="Cambria" panose="02040503050406030204" pitchFamily="18" charset="0"/>
                <a:ea typeface="Cambria" panose="02040503050406030204" pitchFamily="18" charset="0"/>
              </a:rPr>
              <a:t>orderby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, joins, views</a:t>
            </a:r>
          </a:p>
          <a:p>
            <a:pPr marL="742950" indent="-742950">
              <a:buAutoNum type="arabicPeriod"/>
            </a:pP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00150" lvl="1" indent="-742950">
              <a:buAutoNum type="alphaLcPeriod"/>
            </a:pP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1200150" lvl="1" indent="-742950">
              <a:buAutoNum type="arabicPeriod"/>
            </a:pP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CB9956-A5A5-498E-B797-FA9E1F39B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726192" y="718237"/>
            <a:ext cx="1220259" cy="128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0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2A45C96-1CFA-49CC-BF4D-171B702F53F9}"/>
              </a:ext>
            </a:extLst>
          </p:cNvPr>
          <p:cNvSpPr/>
          <p:nvPr/>
        </p:nvSpPr>
        <p:spPr>
          <a:xfrm>
            <a:off x="390964" y="201426"/>
            <a:ext cx="11444141" cy="637973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6F81E5A-8946-40A7-AE73-633E1A35BD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7381" y="3282892"/>
            <a:ext cx="1998939" cy="2258991"/>
          </a:xfrm>
          <a:prstGeom prst="rect">
            <a:avLst/>
          </a:prstGeom>
        </p:spPr>
      </p:pic>
      <p:sp>
        <p:nvSpPr>
          <p:cNvPr id="3" name="AutoShape 2" descr="Image result for r programming logo">
            <a:extLst>
              <a:ext uri="{FF2B5EF4-FFF2-40B4-BE49-F238E27FC236}">
                <a16:creationId xmlns:a16="http://schemas.microsoft.com/office/drawing/2014/main" id="{2173763C-4F56-42B2-84B4-FD7A637B8B5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6C3728E-249E-4B23-B99D-A403B45458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14559" y="3429000"/>
            <a:ext cx="2444614" cy="2142549"/>
          </a:xfrm>
          <a:prstGeom prst="rect">
            <a:avLst/>
          </a:prstGeom>
        </p:spPr>
      </p:pic>
      <p:pic>
        <p:nvPicPr>
          <p:cNvPr id="3076" name="Picture 4" descr="Image result for sas logo">
            <a:extLst>
              <a:ext uri="{FF2B5EF4-FFF2-40B4-BE49-F238E27FC236}">
                <a16:creationId xmlns:a16="http://schemas.microsoft.com/office/drawing/2014/main" id="{584769DB-931C-48E4-8758-7CBE21A65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719" y="541421"/>
            <a:ext cx="3855761" cy="2024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637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B2BA9CFC-EE42-41E7-A269-3C9D26C66781}"/>
              </a:ext>
            </a:extLst>
          </p:cNvPr>
          <p:cNvGrpSpPr/>
          <p:nvPr/>
        </p:nvGrpSpPr>
        <p:grpSpPr>
          <a:xfrm>
            <a:off x="390964" y="201426"/>
            <a:ext cx="11444141" cy="6379734"/>
            <a:chOff x="373923" y="703330"/>
            <a:chExt cx="11444141" cy="861519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A2A45C96-1CFA-49CC-BF4D-171B702F53F9}"/>
                </a:ext>
              </a:extLst>
            </p:cNvPr>
            <p:cNvSpPr/>
            <p:nvPr/>
          </p:nvSpPr>
          <p:spPr>
            <a:xfrm>
              <a:off x="373923" y="703330"/>
              <a:ext cx="11444141" cy="861519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6F81E5A-8946-40A7-AE73-633E1A35BD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68580" y="749471"/>
              <a:ext cx="1630839" cy="248879"/>
            </a:xfrm>
            <a:prstGeom prst="rect">
              <a:avLst/>
            </a:prstGeom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9E64E21E-A6F1-4A2C-A187-57C03029FC00}"/>
              </a:ext>
            </a:extLst>
          </p:cNvPr>
          <p:cNvSpPr txBox="1"/>
          <p:nvPr/>
        </p:nvSpPr>
        <p:spPr>
          <a:xfrm>
            <a:off x="1236086" y="1661441"/>
            <a:ext cx="97198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Variables, numbers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Strings, lists, dictionaries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For loop, if condition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Functions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Read/write file</a:t>
            </a:r>
          </a:p>
          <a:p>
            <a:pPr marL="742950" indent="-742950">
              <a:buAutoNum type="arabicPeriod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Basics understanding of modules</a:t>
            </a:r>
          </a:p>
        </p:txBody>
      </p:sp>
    </p:spTree>
    <p:extLst>
      <p:ext uri="{BB962C8B-B14F-4D97-AF65-F5344CB8AC3E}">
        <p14:creationId xmlns:p14="http://schemas.microsoft.com/office/powerpoint/2010/main" val="3991914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tableau logo&quot;">
            <a:extLst>
              <a:ext uri="{FF2B5EF4-FFF2-40B4-BE49-F238E27FC236}">
                <a16:creationId xmlns:a16="http://schemas.microsoft.com/office/drawing/2014/main" id="{4977FD80-3DCA-4F15-BCE8-5BABE0293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58" y="1072262"/>
            <a:ext cx="5953929" cy="223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power BI logo&quot;">
            <a:extLst>
              <a:ext uri="{FF2B5EF4-FFF2-40B4-BE49-F238E27FC236}">
                <a16:creationId xmlns:a16="http://schemas.microsoft.com/office/drawing/2014/main" id="{A5A2A7AA-BF15-47BB-9C5D-BC32AEFAEC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9229" y="1072263"/>
            <a:ext cx="36576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qlik logo&quot;">
            <a:extLst>
              <a:ext uri="{FF2B5EF4-FFF2-40B4-BE49-F238E27FC236}">
                <a16:creationId xmlns:a16="http://schemas.microsoft.com/office/drawing/2014/main" id="{FF74787A-E2D4-4594-87E4-51433A700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682" y="3659216"/>
            <a:ext cx="4245856" cy="2358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9971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9143D-DFBF-4C05-9151-B71920224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88367"/>
            <a:ext cx="12192000" cy="1325563"/>
          </a:xfrm>
        </p:spPr>
        <p:txBody>
          <a:bodyPr vert="horz" lIns="91440" tIns="45720" rIns="91440" bIns="45720" rtlCol="0">
            <a:noAutofit/>
          </a:bodyPr>
          <a:lstStyle/>
          <a:p>
            <a:pPr algn="ctr">
              <a:spcBef>
                <a:spcPts val="1000"/>
              </a:spcBef>
              <a:buFont typeface="Arial" panose="020B0604020202020204" pitchFamily="34" charset="0"/>
            </a:pPr>
            <a:r>
              <a:rPr lang="en-US" sz="4800" dirty="0">
                <a:solidFill>
                  <a:schemeClr val="accent4">
                    <a:lumMod val="20000"/>
                    <a:lumOff val="80000"/>
                  </a:schemeClr>
                </a:solidFill>
                <a:latin typeface="Montserrat Medium" panose="00000600000000000000" pitchFamily="2" charset="0"/>
                <a:ea typeface="+mn-ea"/>
                <a:cs typeface="+mn-cs"/>
              </a:rPr>
              <a:t>Thanks Sumitkumar Sain </a:t>
            </a:r>
            <a:r>
              <a:rPr lang="en-US" sz="4800" dirty="0">
                <a:solidFill>
                  <a:schemeClr val="accent4">
                    <a:lumMod val="20000"/>
                    <a:lumOff val="80000"/>
                  </a:schemeClr>
                </a:solidFill>
                <a:latin typeface="Montserrat Medium" panose="00000600000000000000" pitchFamily="2" charset="0"/>
                <a:ea typeface="+mn-ea"/>
                <a:cs typeface="+mn-cs"/>
                <a:sym typeface="Wingdings" panose="05000000000000000000" pitchFamily="2" charset="2"/>
              </a:rPr>
              <a:t></a:t>
            </a:r>
            <a:endParaRPr lang="en-US" sz="4800" dirty="0">
              <a:solidFill>
                <a:schemeClr val="accent4">
                  <a:lumMod val="20000"/>
                  <a:lumOff val="80000"/>
                </a:schemeClr>
              </a:solidFill>
              <a:latin typeface="Montserrat Medium" panose="00000600000000000000" pitchFamily="2" charset="0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95704-9BAD-4172-9EB9-81EB3D0D8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4225" y="3202196"/>
            <a:ext cx="5125720" cy="19794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Montserrat Medium" panose="00000600000000000000" pitchFamily="2" charset="0"/>
              </a:rPr>
              <a:t>Senior Data Analyst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Montserrat Medium" panose="00000600000000000000" pitchFamily="2" charset="0"/>
              </a:rPr>
              <a:t>exl service,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Montserrat Medium" panose="00000600000000000000" pitchFamily="2" charset="0"/>
              </a:rPr>
              <a:t>India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Montserrat Medium" panose="00000600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Montserrat Medium" panose="000006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87FA6-68C2-48B6-B900-FD1C91FFB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1891556"/>
            <a:ext cx="4008120" cy="433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98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D99BCDD-95C1-4655-AFB2-4BB8D209F930}"/>
              </a:ext>
            </a:extLst>
          </p:cNvPr>
          <p:cNvSpPr txBox="1"/>
          <p:nvPr/>
        </p:nvSpPr>
        <p:spPr>
          <a:xfrm>
            <a:off x="1" y="2767280"/>
            <a:ext cx="12191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accent4"/>
                </a:solidFill>
                <a:latin typeface="Montserrat Medium" panose="00000600000000000000" pitchFamily="2" charset="0"/>
                <a:ea typeface="Cambria" panose="02040503050406030204" pitchFamily="18" charset="0"/>
              </a:rPr>
              <a:t>Story Telling</a:t>
            </a:r>
            <a:endParaRPr lang="en-US" sz="8000" dirty="0">
              <a:solidFill>
                <a:schemeClr val="bg1"/>
              </a:solidFill>
              <a:latin typeface="Montserrat Medium" panose="00000600000000000000" pitchFamily="2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19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23860</TotalTime>
  <Words>365</Words>
  <Application>Microsoft Office PowerPoint</Application>
  <PresentationFormat>Widescreen</PresentationFormat>
  <Paragraphs>73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</vt:lpstr>
      <vt:lpstr>Montserrat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Sumitkumar Sain 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Viral</dc:creator>
  <cp:lastModifiedBy>Viral</cp:lastModifiedBy>
  <cp:revision>155</cp:revision>
  <dcterms:created xsi:type="dcterms:W3CDTF">2019-11-28T14:03:12Z</dcterms:created>
  <dcterms:modified xsi:type="dcterms:W3CDTF">2020-02-08T23:32:48Z</dcterms:modified>
</cp:coreProperties>
</file>

<file path=docProps/thumbnail.jpeg>
</file>